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89" r:id="rId17"/>
    <p:sldId id="290" r:id="rId18"/>
    <p:sldId id="291" r:id="rId19"/>
    <p:sldId id="270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3" r:id="rId30"/>
    <p:sldId id="304" r:id="rId31"/>
    <p:sldId id="301" r:id="rId32"/>
    <p:sldId id="302" r:id="rId33"/>
    <p:sldId id="305" r:id="rId34"/>
    <p:sldId id="281" r:id="rId35"/>
    <p:sldId id="282" r:id="rId36"/>
    <p:sldId id="283" r:id="rId37"/>
    <p:sldId id="284" r:id="rId38"/>
    <p:sldId id="285" r:id="rId39"/>
    <p:sldId id="286" r:id="rId40"/>
    <p:sldId id="287" r:id="rId41"/>
  </p:sldIdLst>
  <p:sldSz cx="9144000" cy="5143500" type="screen16x9"/>
  <p:notesSz cx="6858000" cy="9144000"/>
  <p:embeddedFontLst>
    <p:embeddedFont>
      <p:font typeface="Raleway" panose="020B0604020202020204" charset="-52"/>
      <p:regular r:id="rId43"/>
      <p:bold r:id="rId44"/>
      <p:italic r:id="rId45"/>
      <p:boldItalic r:id="rId46"/>
    </p:embeddedFont>
    <p:embeddedFont>
      <p:font typeface="Lat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1" autoAdjust="0"/>
  </p:normalViewPr>
  <p:slideViewPr>
    <p:cSldViewPr snapToGrid="0">
      <p:cViewPr varScale="1">
        <p:scale>
          <a:sx n="88" d="100"/>
          <a:sy n="88" d="100"/>
        </p:scale>
        <p:origin x="79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0050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6fa3c8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6fa3c8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77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56bda95d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56bda95d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848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56bda95d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56bda95d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27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56bda95d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56bda95d1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912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b56bda95d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b56bda95d1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908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abe1322cef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abe1322cef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693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56bda95d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56bda95d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711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b56bda95d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b56bda95d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869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56bda95d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56bda95d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724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56bda95d1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b56bda95d1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538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56bda95d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b56bda95d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6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6fa3c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6fa3c8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008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56bda95d1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56bda95d1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801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b56bda95d1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b56bda95d1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952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56bda95d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b56bda95d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88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6fa3c8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6fa3c8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69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6fa3c89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6fa3c89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66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56bda95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56bda95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07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56bda95d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56bda95d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20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b56bda95d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b56bda95d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42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56bda95d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56bda95d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85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56bda95d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b56bda95d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27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sev-izm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tcso-vostizmailovo.ru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ev-izm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sev-izm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sch1290.mskobr.ru/#/" TargetMode="External"/><Relationship Id="rId7" Type="http://schemas.openxmlformats.org/officeDocument/2006/relationships/image" Target="../media/image19.jpeg"/><Relationship Id="rId2" Type="http://schemas.openxmlformats.org/officeDocument/2006/relationships/hyperlink" Target="https://gym1748v.mskobr.ru/#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ch2033v.mskobr.ru/#/" TargetMode="External"/><Relationship Id="rId11" Type="http://schemas.openxmlformats.org/officeDocument/2006/relationships/image" Target="../media/image23.jpeg"/><Relationship Id="rId5" Type="http://schemas.openxmlformats.org/officeDocument/2006/relationships/hyperlink" Target="https://academy.asmap.ru/" TargetMode="External"/><Relationship Id="rId10" Type="http://schemas.openxmlformats.org/officeDocument/2006/relationships/image" Target="../media/image22.jpeg"/><Relationship Id="rId4" Type="http://schemas.openxmlformats.org/officeDocument/2006/relationships/hyperlink" Target="https://sch2200.mskobr.ru/#/" TargetMode="External"/><Relationship Id="rId9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sev-izm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sev-izm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sev-izm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sev-izm.ru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v-izm.r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2443800" y="1371950"/>
            <a:ext cx="67002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080" dirty="0"/>
              <a:t>Отчет главы </a:t>
            </a:r>
            <a:br>
              <a:rPr lang="ru" sz="4080" dirty="0"/>
            </a:br>
            <a:r>
              <a:rPr lang="ru" sz="4080" dirty="0"/>
              <a:t>муниципального округа </a:t>
            </a:r>
            <a:br>
              <a:rPr lang="ru" sz="4080" dirty="0"/>
            </a:br>
            <a:r>
              <a:rPr lang="ru" sz="4080" dirty="0"/>
              <a:t>Северное Измайлово</a:t>
            </a:r>
            <a:endParaRPr sz="4080"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794300" y="3843775"/>
            <a:ext cx="42300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2640" dirty="0"/>
              <a:t>Сергеева Александра Ивановича</a:t>
            </a:r>
            <a:endParaRPr sz="264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405636" y="1439875"/>
            <a:ext cx="8303364" cy="3496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аппарат Совета депутатов муниципального округа Северное Измайлово </a:t>
            </a:r>
            <a:b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за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год: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поступило входящей корреспонденции </a:t>
            </a:r>
            <a:r>
              <a:rPr lang="ru" sz="60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392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том числе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53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заявления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граждан, включая обращения в электронном виде.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исходящей корреспонденции было отправлено –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559.</a:t>
            </a:r>
            <a:endParaRPr sz="60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Издано за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постановлений -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18;</a:t>
            </a:r>
            <a:endParaRPr sz="60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распоряжений -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93,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том числе по личному составу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75.</a:t>
            </a:r>
            <a:endParaRPr sz="60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Жалоб на исполнение документов за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 не поступало, исполнение документов проходило в установленные законодательством сроки.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Повторных обращений граждан – нет.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       	Принимается участие в ежемесячных встречах главы управы с населением, в публичных слушаниях и общественных обсуждениях.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369109" y="1299729"/>
            <a:ext cx="8418209" cy="37327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4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Бюджет муниципального округа</a:t>
            </a:r>
            <a:endParaRPr sz="6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Бюджетный процесс в муниципальном округе строится в строгом соответствии с нормативной правовой базой.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При этом стоит отметить, что любые изменения в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бюджете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или перемещения средств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осуществлялись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муниципальном округе Северное Измайлово только по решению Совета депутатов, а данные решения размещены на официальном сайте органов местного самоуправления.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342900" algn="just">
              <a:lnSpc>
                <a:spcPct val="100000"/>
              </a:lnSpc>
              <a:spcBef>
                <a:spcPts val="1000"/>
              </a:spcBef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соответствии с заключенным между аппаратом Совета депутатов и Контрольно - Счетной палатой Москвы соглашением о взаимодействии, по которому Контрольно - Счетной палате  Москвы переданы полномочия по осуществлению внешнего финансового контроля, </a:t>
            </a:r>
            <a:r>
              <a:rPr lang="ru" sz="6000" b="1" u="sng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все отчеты об исполнении бюджета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(за 1 квартал, полугодие, 9 месяцев и год), а также проект решения Совета депутатов о бюджете муниципального округа на очередной финансовый год и плановый период, в обязательном порядке, </a:t>
            </a:r>
            <a:r>
              <a:rPr lang="ru" sz="6000" b="1" u="sng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проходят экспертизу в Контрольно - Счетной </a:t>
            </a:r>
            <a:r>
              <a:rPr lang="ru" sz="6000" b="1" u="sng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палате города </a:t>
            </a:r>
            <a:r>
              <a:rPr lang="ru" sz="6000" b="1" u="sng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Москвы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, а также процедуру публичных слушаний.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21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441485" y="1435061"/>
            <a:ext cx="8274000" cy="3519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соответствии с утвержденным бюджетом муниципального округа Северное Измайлово на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 и плановый период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2022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и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2023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годов на отчетный период были запланированы следующие основные показатели: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общий объем доходов в сумме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26 795,0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тыс. рублей;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общий объем расходов в сумме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24 716,9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тыс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. рублей;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течение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года поступления в местный бюджет шли достаточно ровно в рамках плановых показателей.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>
              <a:lnSpc>
                <a:spcPct val="100000"/>
              </a:lnSpc>
              <a:spcBef>
                <a:spcPts val="1000"/>
              </a:spcBef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году, помимо собственных средств, из бюджета города Москвы был выделен </a:t>
            </a:r>
            <a:r>
              <a:rPr lang="ru" sz="60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межбюджетный трансферт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в сумме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2640 </a:t>
            </a:r>
            <a:r>
              <a:rPr lang="ru" sz="60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тыс.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руб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. - это </a:t>
            </a: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сумма</a:t>
            </a: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выплат поощрений </a:t>
            </a:r>
            <a:r>
              <a:rPr lang="ru-RU" sz="6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депутатам Совета депутатов муниципального округа Северное Измайлово за участие (активность) в реализации закона города Москвы от 11.07.2012 № 39 «О наделении органов местного самоуправления муниципальных округов в городе Москве отдельными полномочиями города Москвы»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целях повышения эффективности осуществления Советом депутатов муниципального округа Северное Измайлово полномочий, переданных Законом города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Москвы. 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431250" y="1617475"/>
            <a:ext cx="82815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Местные праздничные и иные мероприятия</a:t>
            </a:r>
            <a:endParaRPr sz="1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>
              <a:lnSpc>
                <a:spcPct val="100000"/>
              </a:lnSpc>
              <a:spcBef>
                <a:spcPts val="1000"/>
              </a:spcBef>
              <a:buNone/>
            </a:pP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ea typeface="Raleway"/>
                <a:cs typeface="Raleway"/>
                <a:sym typeface="Raleway"/>
              </a:rPr>
              <a:t>Совместно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ea typeface="Raleway"/>
                <a:cs typeface="Raleway"/>
                <a:sym typeface="Raleway"/>
              </a:rPr>
              <a:t>с депутатами Совета депутатов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ea typeface="Raleway"/>
                <a:cs typeface="Raleway"/>
                <a:sym typeface="Raleway"/>
              </a:rPr>
              <a:t>проводились праздничные мероприятия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ea typeface="Raleway"/>
                <a:cs typeface="Raleway"/>
                <a:sym typeface="Raleway"/>
              </a:rPr>
              <a:t>на территории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ea typeface="Raleway"/>
                <a:cs typeface="Raleway"/>
                <a:sym typeface="Raleway"/>
              </a:rPr>
              <a:t>района Северное Измайлово.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К сожалению, из-за пандемии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коронавируса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пришлось корректировать намеченные планы по срокам и количеству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участников, как и в предыдущем году.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Однако всё запланированное было выполнено. Естественно, мероприятия проводились с соблюдением мер безопасности, предписанных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Роспотребнадзором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  <a:r>
              <a:rPr lang="ru" sz="1600" dirty="0" smtClean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Raleway" panose="020B0604020202020204" charset="-52"/>
                <a:ea typeface="Raleway"/>
                <a:cs typeface="Raleway"/>
                <a:sym typeface="Raleway"/>
              </a:rPr>
              <a:t>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Raleway" panose="020B0604020202020204" charset="-52"/>
                <a:ea typeface="Raleway"/>
                <a:cs typeface="Raleway"/>
                <a:sym typeface="Raleway"/>
              </a:rPr>
              <a:t>Соблюдая все меры безопасности,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ea typeface="Raleway"/>
                <a:cs typeface="Raleway"/>
                <a:sym typeface="Raleway"/>
              </a:rPr>
              <a:t>провели для жителей муниципального округа мероприятия, посвященные важнейшим датам в истории России, Москвы и района: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  <a:latin typeface="Raleway" panose="020B0604020202020204" charset="-52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1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body" idx="2"/>
          </p:nvPr>
        </p:nvSpPr>
        <p:spPr>
          <a:xfrm>
            <a:off x="162129" y="492868"/>
            <a:ext cx="4228288" cy="4053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00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День </a:t>
            </a:r>
            <a:r>
              <a:rPr lang="ru" sz="15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памяти, посвященный дню вывода войск из </a:t>
            </a:r>
            <a:r>
              <a:rPr lang="ru" sz="1500" b="1" dirty="0" smtClea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Афганистана 17.02 2021</a:t>
            </a:r>
            <a:r>
              <a:rPr lang="ru" sz="1500" dirty="0" smtClea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9000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1500" dirty="0" smtClea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000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15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0000" lvl="0" indent="450000" algn="just">
              <a:lnSpc>
                <a:spcPct val="100000"/>
              </a:lnSpc>
              <a:spcBef>
                <a:spcPts val="1000"/>
              </a:spcBef>
              <a:buSzPts val="1200"/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Большую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программу «День памяти», приуроченную к Дню вывода войск из Афганистана, подготовили в районе Северное Измайлово. Она состояла из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двух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частей, центральной стал митинг у памятного камня на улице Константина Федина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  <a:p>
            <a:pPr marL="152400" lvl="0" indent="0" algn="just">
              <a:lnSpc>
                <a:spcPct val="100000"/>
              </a:lnSpc>
              <a:spcBef>
                <a:spcPts val="1000"/>
              </a:spcBef>
              <a:buSzPts val="1200"/>
              <a:buNone/>
            </a:pP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/>
          </a:p>
        </p:txBody>
      </p:sp>
      <p:pic>
        <p:nvPicPr>
          <p:cNvPr id="2050" name="Picture 2" descr="https://www.vao-mos.info/wp-content/uploads/2021/02/si3_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15" y="2921955"/>
            <a:ext cx="4187203" cy="231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vao-mos.info/wp-content/uploads/2021/02/si1_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50" y="82502"/>
            <a:ext cx="4303868" cy="27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02" y="453958"/>
            <a:ext cx="4325566" cy="661480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rgbClr val="000000"/>
                </a:solidFill>
              </a:rPr>
              <a:t>День памяти, посвященный дню вывода войск из </a:t>
            </a:r>
            <a:r>
              <a:rPr lang="ru-RU" sz="1500" dirty="0" smtClean="0">
                <a:solidFill>
                  <a:srgbClr val="000000"/>
                </a:solidFill>
              </a:rPr>
              <a:t>Афганистана 17.02.2021</a:t>
            </a:r>
            <a:endParaRPr lang="ru-RU" sz="1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216" y="1469194"/>
            <a:ext cx="4098589" cy="2953649"/>
          </a:xfrm>
        </p:spPr>
        <p:txBody>
          <a:bodyPr>
            <a:normAutofit/>
          </a:bodyPr>
          <a:lstStyle/>
          <a:p>
            <a:pPr marL="0" indent="45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Финальной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частью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программы памятных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мероприятий, посвящённых 32-й годовщине вывода советских войск из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Афганистана стал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спортивный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праздник, организаторами которого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выступил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аппарат Совета депутатов 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МО Северное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Измайлово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 Праздник состоялся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при участии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АНО «Витязи Отечества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» </a:t>
            </a:r>
          </a:p>
          <a:p>
            <a:pPr marL="0" indent="450000" algn="just" fontAlgn="base"/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17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февраля на площадке у дома 22 на улице Никитинской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 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428301" y="1526292"/>
            <a:ext cx="912670" cy="7717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www.vao-mos.info/wp-content/uploads/2021/02/turnir1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64" y="65908"/>
            <a:ext cx="3877206" cy="242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vao-mos.info/wp-content/uploads/2021/02/turnir11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61" y="2576472"/>
            <a:ext cx="3877206" cy="23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7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05" y="323134"/>
            <a:ext cx="4317618" cy="900755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1800" dirty="0"/>
              <a:t>С Днем защитника Отечества поздравили ветерана в Северном </a:t>
            </a:r>
            <a:r>
              <a:rPr lang="ru-RU" sz="1800" dirty="0" smtClean="0"/>
              <a:t>Измайлово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1301263"/>
            <a:ext cx="4512364" cy="3774320"/>
          </a:xfrm>
        </p:spPr>
        <p:txBody>
          <a:bodyPr>
            <a:normAutofit fontScale="70000" lnSpcReduction="20000"/>
          </a:bodyPr>
          <a:lstStyle/>
          <a:p>
            <a:pPr marL="90000" indent="450000" algn="just" fontAlgn="base"/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Поздравили участников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Великой Отечественной войны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Днем защитника Отечества. 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ожелали ветеранам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здоровья и бодрости духа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  <a:p>
            <a:pPr marL="90000" indent="450000" algn="just" fontAlgn="base"/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Среди них </a:t>
            </a:r>
            <a:r>
              <a:rPr lang="ru-RU" sz="2100" dirty="0" err="1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Сибанов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Владимир Иванович — человек в Северном Измайлове известный. Он активно работает в районном совете ветеранов войны, труда, вооружённых сил и правоохранительных органов, участвует в программах по патриотическому воспитанию молодёжи.</a:t>
            </a:r>
          </a:p>
          <a:p>
            <a:pPr marL="90000" indent="450000" algn="just" fontAlgn="base"/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Участник Великой Отечественной войны — человек пожилой, но сильный духом. Он довольно часто посещает школы, принимает участие в Уроках мужества. В последнее время по объективным причинам активность эта несколько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поубавилась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, но ветеран по прежнему находится в строю и пользуется огромным уважением у окружающих.</a:t>
            </a:r>
          </a:p>
          <a:p>
            <a:endParaRPr lang="ru-RU" dirty="0"/>
          </a:p>
        </p:txBody>
      </p:sp>
      <p:pic>
        <p:nvPicPr>
          <p:cNvPr id="4100" name="Picture 4" descr="https://www.vao-mos.info/wp-content/uploads/2021/02/serge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75" y="506437"/>
            <a:ext cx="4346917" cy="27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638" y="629377"/>
            <a:ext cx="4310742" cy="400929"/>
          </a:xfrm>
        </p:spPr>
        <p:txBody>
          <a:bodyPr>
            <a:noAutofit/>
          </a:bodyPr>
          <a:lstStyle/>
          <a:p>
            <a:r>
              <a:rPr lang="ru-RU" sz="1600" dirty="0"/>
              <a:t>«Коробка </a:t>
            </a:r>
            <a:r>
              <a:rPr lang="ru-RU" sz="1600" dirty="0" smtClean="0"/>
              <a:t>храбрости» </a:t>
            </a:r>
            <a:r>
              <a:rPr lang="ru-RU" sz="1600" dirty="0">
                <a:latin typeface="Raleway" panose="020B0604020202020204" charset="-52"/>
              </a:rPr>
              <a:t>02.03.2021</a:t>
            </a:r>
            <a:br>
              <a:rPr lang="ru-RU" sz="1600" dirty="0">
                <a:latin typeface="Raleway" panose="020B0604020202020204" charset="-52"/>
              </a:rPr>
            </a:br>
            <a:r>
              <a:rPr lang="ru-RU" sz="1600" b="0" dirty="0"/>
              <a:t/>
            </a:r>
            <a:br>
              <a:rPr lang="ru-RU" sz="1600" b="0" dirty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33670"/>
            <a:ext cx="4538870" cy="4306955"/>
          </a:xfrm>
        </p:spPr>
        <p:txBody>
          <a:bodyPr>
            <a:normAutofit fontScale="47500" lnSpcReduction="20000"/>
          </a:bodyPr>
          <a:lstStyle/>
          <a:p>
            <a:pPr marL="90000" indent="450000"/>
            <a:endParaRPr lang="ru-RU" sz="2200" b="1" dirty="0" smtClean="0">
              <a:latin typeface="Raleway" panose="020B0604020202020204" charset="-52"/>
            </a:endParaRPr>
          </a:p>
          <a:p>
            <a:pPr marL="90000" indent="450000" algn="just"/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Совместно  с депутатами Совета депутатов МО, принял участие в благотворительной акции «Коробка храбрости». Собрали подарки для маленьких пациентов, находящихся на лечении в онкологическом центре им. Н.Н. Блохина.</a:t>
            </a:r>
          </a:p>
          <a:p>
            <a:pPr marL="90000" indent="450000" algn="just"/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Присоединился к данной акции, потому что хотел доставить борющимся с серьёзными болезнями детям хотя бы небольшую радость, которая, как известно, вместе с улыбками и смехом, помогает быстрее выздоравливать.</a:t>
            </a:r>
          </a:p>
          <a:p>
            <a:pPr marL="90000" indent="450000" algn="just"/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Надеюсь, что, приобретённые нами развивающиеся игры, раскраски, </a:t>
            </a:r>
            <a:r>
              <a:rPr lang="ru-RU" sz="2500" dirty="0" err="1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пазлы</a:t>
            </a: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, книги, хоть как-то помогут скоротать время их пребывания в центре</a:t>
            </a:r>
          </a:p>
          <a:p>
            <a:pPr marL="90000" indent="450000" algn="just"/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Благотворительная акция «Коробка храбрости» была запущена партией «Единая Россия» совместно с Центром корпоративного </a:t>
            </a:r>
            <a:r>
              <a:rPr lang="ru-RU" sz="2500" dirty="0" err="1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волонтёрства</a:t>
            </a: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«</a:t>
            </a:r>
            <a:r>
              <a:rPr lang="ru-RU" sz="2500" dirty="0" err="1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ДаДобро</a:t>
            </a: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» и Центром поддержки гражданских инициатив. Желающие принять в ней участие могли принести в местное партийное отделение небольшие наборы конструкторов, игрушки, детские книжки, раскраски, фломастеры, наборы для творчества. Всё это должно быть новым и в упаковке. Это обязательное санитарное требование для передачи игрушек в медицинские учреждения.</a:t>
            </a:r>
          </a:p>
          <a:p>
            <a:pPr indent="450000"/>
            <a:r>
              <a:rPr lang="ru-RU" sz="1200" dirty="0">
                <a:latin typeface="Raleway" panose="020B0604020202020204" charset="-52"/>
              </a:rPr>
              <a:t/>
            </a:r>
            <a:br>
              <a:rPr lang="ru-RU" sz="1200" dirty="0">
                <a:latin typeface="Raleway" panose="020B0604020202020204" charset="-52"/>
              </a:rPr>
            </a:br>
            <a:endParaRPr lang="ru-RU" sz="1200" dirty="0">
              <a:latin typeface="Raleway" panose="020B0604020202020204" charset="-52"/>
            </a:endParaRPr>
          </a:p>
        </p:txBody>
      </p:sp>
      <p:pic>
        <p:nvPicPr>
          <p:cNvPr id="5122" name="Picture 2" descr="фо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44" y="717454"/>
            <a:ext cx="4332850" cy="37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007" y="397298"/>
            <a:ext cx="4255741" cy="838773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С </a:t>
            </a:r>
            <a:r>
              <a:rPr lang="ru-RU" sz="1600" dirty="0" smtClean="0"/>
              <a:t>Днём </a:t>
            </a:r>
            <a:r>
              <a:rPr lang="ru-RU" sz="1600" dirty="0"/>
              <a:t>Победы и праздником Светлой Пасхи </a:t>
            </a:r>
            <a:r>
              <a:rPr lang="ru-RU" sz="1600" dirty="0" smtClean="0"/>
              <a:t>поздравили </a:t>
            </a:r>
            <a:r>
              <a:rPr lang="ru-RU" sz="1600" dirty="0"/>
              <a:t>ветеранов 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02" y="1436914"/>
            <a:ext cx="4482622" cy="3575098"/>
          </a:xfrm>
        </p:spPr>
        <p:txBody>
          <a:bodyPr>
            <a:normAutofit/>
          </a:bodyPr>
          <a:lstStyle/>
          <a:p>
            <a:pPr marL="90000" indent="45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Побывали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гостях у Александры Петровны </a:t>
            </a:r>
            <a:r>
              <a:rPr lang="ru-RU" sz="13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Таранчевой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и Нины Ивановны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Науменко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  <a:p>
            <a:pPr marL="90000" indent="45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Поздравили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ветеранов с наступающим праздником — 76-летием Великой Победы, а также праздником Светлой Пасхи, которая в этом году выпала на 2 мая.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Пожелали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всем здоровья, благополучия, любви и счастья, и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поблагодарили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их за стойкость и мужество, проявленные в годы войны, и трудовые послевоенные подвиги по восстановлению разрушенного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хозяйства,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вручили продуктовые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наборы.</a:t>
            </a:r>
            <a:r>
              <a:rPr lang="ru-RU" dirty="0">
                <a:solidFill>
                  <a:schemeClr val="bg2"/>
                </a:solidFill>
                <a:latin typeface="Raleway" panose="020B0604020202020204" charset="-52"/>
              </a:rPr>
              <a:t/>
            </a:r>
            <a:br>
              <a:rPr lang="ru-RU" dirty="0">
                <a:solidFill>
                  <a:schemeClr val="bg2"/>
                </a:solidFill>
                <a:latin typeface="Raleway" panose="020B0604020202020204" charset="-52"/>
              </a:rPr>
            </a:br>
            <a:endParaRPr lang="ru-RU" dirty="0">
              <a:solidFill>
                <a:schemeClr val="bg2"/>
              </a:solidFill>
              <a:latin typeface="Raleway" panose="020B0604020202020204" charset="-52"/>
            </a:endParaRPr>
          </a:p>
          <a:p>
            <a:endParaRPr lang="ru-RU" dirty="0">
              <a:solidFill>
                <a:schemeClr val="bg2"/>
              </a:solidFill>
              <a:latin typeface="Raleway" panose="020B0604020202020204" charset="-52"/>
            </a:endParaRPr>
          </a:p>
        </p:txBody>
      </p:sp>
      <p:pic>
        <p:nvPicPr>
          <p:cNvPr id="6146" name="Picture 2" descr="image-30-04-21-04-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521" y="880023"/>
            <a:ext cx="2915079" cy="37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1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body" idx="2"/>
          </p:nvPr>
        </p:nvSpPr>
        <p:spPr>
          <a:xfrm>
            <a:off x="58367" y="577174"/>
            <a:ext cx="4546060" cy="4566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146050" indent="0" algn="just">
              <a:buNone/>
            </a:pPr>
            <a:r>
              <a:rPr lang="ru-RU" sz="5600" b="1" dirty="0">
                <a:solidFill>
                  <a:schemeClr val="bg2"/>
                </a:solidFill>
                <a:latin typeface="Raleway" panose="020B0604020202020204" charset="-52"/>
              </a:rPr>
              <a:t>Память героев почтили депутаты Северного </a:t>
            </a:r>
            <a:r>
              <a:rPr lang="ru-RU" sz="5600" b="1" dirty="0" smtClean="0">
                <a:solidFill>
                  <a:schemeClr val="bg2"/>
                </a:solidFill>
                <a:latin typeface="Raleway" panose="020B0604020202020204" charset="-52"/>
              </a:rPr>
              <a:t>Измайлова</a:t>
            </a:r>
            <a:endParaRPr lang="ru-RU" sz="5600" b="1" dirty="0">
              <a:solidFill>
                <a:schemeClr val="bg2"/>
              </a:solidFill>
              <a:latin typeface="Raleway" panose="020B0604020202020204" charset="-52"/>
            </a:endParaRPr>
          </a:p>
          <a:p>
            <a:endParaRPr lang="ru-RU" sz="5600" b="1" dirty="0">
              <a:latin typeface="Raleway" panose="020B0604020202020204" charset="-52"/>
            </a:endParaRPr>
          </a:p>
          <a:p>
            <a:pPr marL="90000" indent="450000" algn="just">
              <a:buNone/>
            </a:pPr>
            <a:r>
              <a:rPr lang="ru-RU" sz="52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Память </a:t>
            </a:r>
            <a:r>
              <a:rPr lang="ru-RU" sz="5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героев в районе чтят, митинги с возложением цветов в праздничные и памятные даты проводятся традиционно. И конечно, в преддверии 9 Мая здесь всегда вспоминают о подвигах солдат Советской армии, спасших мир от коричневой чумы. В этом году из-за сложной эпидемиологической ситуации мероприятие проходило не столь масштабно, как в прежние годы. Однако это не умалило его значения и не убавило торжественности</a:t>
            </a:r>
            <a:r>
              <a:rPr lang="ru-RU" sz="52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  <a:p>
            <a:pPr marL="90000" indent="450000" algn="just">
              <a:buNone/>
            </a:pPr>
            <a:r>
              <a:rPr lang="ru-RU" sz="5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церемонии возложения цветов к памятнику, посвящённому выпускникам </a:t>
            </a:r>
            <a:r>
              <a:rPr lang="ru-RU" sz="52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Соловецкой</a:t>
            </a:r>
            <a:r>
              <a:rPr lang="ru-RU" sz="5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школы юнг Северного флота, и у камня воинам-интернационалистам на улице Константина Федина приняли участие глава управы района Дмитрий </a:t>
            </a:r>
            <a:r>
              <a:rPr lang="ru-RU" sz="5200" dirty="0" err="1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Дятленко</a:t>
            </a:r>
            <a:r>
              <a:rPr lang="ru-RU" sz="52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и депутаты Совета депутатов района Северное Измайлово.</a:t>
            </a:r>
            <a:r>
              <a:rPr lang="ru-RU" sz="5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</a:t>
            </a:r>
          </a:p>
          <a:p>
            <a:endParaRPr lang="ru-RU" sz="5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/>
          </a:p>
        </p:txBody>
      </p:sp>
      <p:pic>
        <p:nvPicPr>
          <p:cNvPr id="7174" name="Picture 6" descr="https://www.vao-mos.info/wp-content/uploads/2021/05/si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32" y="96252"/>
            <a:ext cx="4056360" cy="25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vao-mos.info/wp-content/uploads/2021/05/si5_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32" y="2646949"/>
            <a:ext cx="4228240" cy="24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body" idx="4294967295"/>
          </p:nvPr>
        </p:nvSpPr>
        <p:spPr>
          <a:xfrm>
            <a:off x="3970075" y="318225"/>
            <a:ext cx="4914900" cy="43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6332"/>
              <a:buFont typeface="Arial"/>
              <a:buNone/>
            </a:pPr>
            <a: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Отчет главы </a:t>
            </a:r>
            <a:b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муниципального округа </a:t>
            </a:r>
            <a:b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Северное Измайлово</a:t>
            </a:r>
            <a:endParaRPr sz="623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за </a:t>
            </a:r>
            <a:r>
              <a:rPr lang="ru" sz="1600" b="1" dirty="0" smtClea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2021 год</a:t>
            </a:r>
            <a:endParaRPr sz="1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Доклад</a:t>
            </a:r>
            <a:endParaRPr sz="1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Кадровая работа в аппарате Совета депутатов муниципального округа Северное Измайлово в </a:t>
            </a:r>
            <a:r>
              <a:rPr lang="ru" sz="16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году</a:t>
            </a:r>
            <a:endParaRPr sz="16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Работа по организации деятельности призывной комиссии района Северное Измайлово</a:t>
            </a:r>
            <a:endParaRPr sz="16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982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оказанию муниципальных услуг</a:t>
            </a:r>
            <a:endParaRPr sz="16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Прием населения </a:t>
            </a:r>
            <a:endParaRPr sz="16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Бюджет муниципального округа</a:t>
            </a:r>
            <a:endParaRPr sz="16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Местные праздничные и иные мероприятия</a:t>
            </a:r>
            <a:endParaRPr sz="16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Заседания Совета депутатов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220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4378"/>
              <a:buFont typeface="Raleway"/>
              <a:buChar char="●"/>
            </a:pP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Итоги</a:t>
            </a:r>
            <a:endParaRPr sz="16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/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9875"/>
            <a:ext cx="3926600" cy="317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14" y="327518"/>
            <a:ext cx="4283242" cy="763146"/>
          </a:xfrm>
        </p:spPr>
        <p:txBody>
          <a:bodyPr>
            <a:normAutofit/>
          </a:bodyPr>
          <a:lstStyle/>
          <a:p>
            <a:r>
              <a:rPr lang="ru-RU" sz="1800" dirty="0"/>
              <a:t>Возложение цветов в День памяти и скорби в Северном Измайлове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9322"/>
            <a:ext cx="4512366" cy="3944178"/>
          </a:xfrm>
        </p:spPr>
        <p:txBody>
          <a:bodyPr>
            <a:noAutofit/>
          </a:bodyPr>
          <a:lstStyle/>
          <a:p>
            <a:pPr marL="90000" indent="450000" algn="just" fontAlgn="base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этом году в стране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отмечалась скорбная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дата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—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восемьдесят лет назад, 22 июня 1941 года, фашисты вероломно напали на  Советский Союз и началась Великая Отечественная война, которая длилась долгих четыре года и унесла миллионы человеческих жизней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  <a:p>
            <a:pPr marL="90000" indent="450000"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Мероприятие провели в несколько этапов. Вначале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состоялось торжественное возложение цветов к памятному знаку, установленному на улице Константина Федина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450000" algn="just" fontAlgn="base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А потом в библиотеке № 83 ЦБС ВАО с соблюдением всех мер предосторожности, предписанных </a:t>
            </a:r>
            <a:r>
              <a:rPr lang="ru-RU" sz="12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Роспотребнадзором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, состоялся праздничный концерт. </a:t>
            </a:r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450000" algn="just" fontAlgn="base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И хотя все приглашенные зрители находились в масках и располагались в зале только после того, как у них измерили температуру, эти меры не помешали им получить удовольствие от выступлений артистов. Некоторые и вовсе не скрывали слёз, настолько проникновенно исполняли военные песни молодые артисты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8591346" y="6239022"/>
            <a:ext cx="2256644" cy="343174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8194" name="Picture 2" descr="памя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87" y="185630"/>
            <a:ext cx="4318780" cy="255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vao-mos.info/wp-content/uploads/2021/06/IMG_3543-sca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87" y="2742838"/>
            <a:ext cx="4318780" cy="234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413" y="190364"/>
            <a:ext cx="3687182" cy="94453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/>
              <a:t>Акция «Семья помогает семье: готовимся к школе!»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337" y="1237958"/>
            <a:ext cx="4381088" cy="3690724"/>
          </a:xfrm>
        </p:spPr>
        <p:txBody>
          <a:bodyPr>
            <a:normAutofit/>
          </a:bodyPr>
          <a:lstStyle/>
          <a:p>
            <a:pPr marL="90000" indent="45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Приняли участие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сборе благотворительной помощи, которая проходила в районе в рамках общегородской благотворительной акции «Семья помогает семье: готовимся к школе!».</a:t>
            </a:r>
          </a:p>
          <a:p>
            <a:pPr marL="90000" indent="45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Были приобретены канцелярские и письменные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принадлежности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, которые были переданы в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пункт приёма по сбору одежды, обуви, канцелярских товаров и школьно-письменных принадлежностей для школьников из многодетных и малообеспеченных семей, а также детей-инвалидов. Пункт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временно был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открыт в филиале «Северное Измайлово» ТЦСО «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Восточное Измайлово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». </a:t>
            </a:r>
            <a:endParaRPr lang="ru-RU" sz="1300" dirty="0" smtClean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45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Все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собранные во время акции вещи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переданы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детям к началу нового учебного года.</a:t>
            </a:r>
          </a:p>
          <a:p>
            <a:endParaRPr lang="ru-RU" dirty="0"/>
          </a:p>
        </p:txBody>
      </p:sp>
      <p:pic>
        <p:nvPicPr>
          <p:cNvPr id="9220" name="Picture 4" descr="https://www.vao-mos.info/wp-content/uploads/2021/08/PHOTO-2021-08-25-16-04-5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68" y="344658"/>
            <a:ext cx="4424289" cy="44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038" y="238681"/>
            <a:ext cx="4176410" cy="76651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Праздник «Осень </a:t>
            </a:r>
            <a:r>
              <a:rPr lang="ru-RU" dirty="0"/>
              <a:t>золотая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336" y="1455052"/>
            <a:ext cx="4431521" cy="3317986"/>
          </a:xfrm>
        </p:spPr>
        <p:txBody>
          <a:bodyPr>
            <a:noAutofit/>
          </a:bodyPr>
          <a:lstStyle/>
          <a:p>
            <a:pPr marL="90000" indent="360000" algn="just"/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Праздник «Осень золотая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» был организован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 инициативе Совета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депутатов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муниципального округа Северное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Измайлово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  <a:p>
            <a:pPr marL="90000" indent="36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Местом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проведения праздничного мероприятия «Осень золотая» стал стадион школы № 1748 «Вертикаль» (улица 15-я Парковая, дом 46а).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</a:t>
            </a:r>
          </a:p>
          <a:p>
            <a:pPr marL="90000" indent="36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пасмурный и ветреный осенний день люди радовались музыке и общению, погода не смогла испортить им настроение и тем более прогнать со стадиона школы № 1748, потому что вместе они отмечали день рождения столицы.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 flipV="1">
            <a:off x="5420468" y="5401116"/>
            <a:ext cx="1077839" cy="7840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42" name="Picture 2" descr="https://www.vao-mos.info/wp-content/uploads/2021/09/s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26" y="0"/>
            <a:ext cx="4578874" cy="25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vao-mos.info/wp-content/uploads/2021/09/s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27" y="2695073"/>
            <a:ext cx="4523873" cy="250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949" y="396910"/>
            <a:ext cx="4030900" cy="673768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Выездное </a:t>
            </a:r>
            <a:r>
              <a:rPr lang="ru-RU" sz="1400" dirty="0" smtClean="0"/>
              <a:t>мероприятие, посвященное </a:t>
            </a:r>
            <a:r>
              <a:rPr lang="ru-RU" sz="1400" dirty="0"/>
              <a:t>Дню муниципального образования.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240" y="1666672"/>
            <a:ext cx="4283242" cy="3138792"/>
          </a:xfrm>
        </p:spPr>
        <p:txBody>
          <a:bodyPr>
            <a:normAutofit/>
          </a:bodyPr>
          <a:lstStyle/>
          <a:p>
            <a:pPr marL="90000" indent="45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Ветераны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Северного Измайлова в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совершили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поездку к мемориалу Советскому солдату, который возведён под Ржевом. Так же они посетили мемориальный комплекс в </a:t>
            </a:r>
            <a:r>
              <a:rPr lang="ru-RU" sz="13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Дубосеково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, посвящённый 28 героям-панфиловцам. Выездное мероприятие было организовано аппаратом Совета депутатов муниципального округа Северное Измайлово и посвящено Дню муниципального образования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  <a:p>
            <a:pPr marL="90000" indent="450000" algn="just"/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Все остались чрезвычайно довольны поездкой и поблагодарили депутатов 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Совета депутатов МО Северное Измайлово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за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помощь в организации поездки и замечательной экскурсии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795955" y="7056241"/>
            <a:ext cx="454055" cy="297878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11266" name="Picture 2" descr="https://www.vao-mos.info/wp-content/uploads/2021/09/si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52" y="0"/>
            <a:ext cx="4461998" cy="23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vao-mos.info/wp-content/uploads/2021/09/si2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76" y="2392565"/>
            <a:ext cx="4482624" cy="275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51" y="700833"/>
            <a:ext cx="4200740" cy="398761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Raleway" panose="020B0604020202020204" charset="-52"/>
              </a:rPr>
              <a:t>День учителя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635" y="1352625"/>
            <a:ext cx="4443614" cy="3707513"/>
          </a:xfrm>
        </p:spPr>
        <p:txBody>
          <a:bodyPr>
            <a:noAutofit/>
          </a:bodyPr>
          <a:lstStyle/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День учителя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поблагодарили педагогов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Северного Измайлова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за терпение и труд по воспитанию и обучению детей,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пожелали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здоровья и высоких достижений в профессии.</a:t>
            </a: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депутатском корпусе Северного Измайлова трудятся сразу несколько представителей этой благородной профессии.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Поэтому,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прежде всего,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поздравили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своих коллег — директоров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школ</a:t>
            </a: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№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1748 «Вертикаль»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Татьяну </a:t>
            </a:r>
            <a:r>
              <a:rPr lang="ru-RU" sz="13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Банчукову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,</a:t>
            </a: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3"/>
              </a:rPr>
              <a:t>№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3"/>
              </a:rPr>
              <a:t>1290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Екатерину Маркову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,</a:t>
            </a: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4"/>
              </a:rPr>
              <a:t>№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4"/>
              </a:rPr>
              <a:t>2200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Сергея Егорова,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а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также заместителя директора 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5"/>
              </a:rPr>
              <a:t>Академии АСМАП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Дениса Карлова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старшего методиста 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6"/>
              </a:rPr>
              <a:t>школы №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6"/>
              </a:rPr>
              <a:t>2033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 Аллу </a:t>
            </a:r>
            <a:r>
              <a:rPr lang="ru-RU" sz="1300" dirty="0" err="1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Браматкину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 </a:t>
            </a:r>
          </a:p>
          <a:p>
            <a:pPr indent="360000" algn="just" fontAlgn="base"/>
            <a:r>
              <a:rPr lang="ru-RU" sz="1200" dirty="0">
                <a:latin typeface="Raleway" panose="020B0604020202020204" charset="-52"/>
              </a:rPr>
              <a:t> </a:t>
            </a:r>
          </a:p>
          <a:p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9400061" y="5679054"/>
            <a:ext cx="1191286" cy="8480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https://www.vao-mos.info/wp-content/uploads/2021/10/IMG_1126-rotat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833" y="1"/>
            <a:ext cx="1447544" cy="20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vao-mos.info/wp-content/uploads/2021/10/IMG_1121-rotat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30" y="46831"/>
            <a:ext cx="1463344" cy="2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ww.vao-mos.info/wp-content/uploads/2021/10/IMG_1131-rotat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42" y="2339386"/>
            <a:ext cx="1438237" cy="202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www.vao-mos.info/wp-content/uploads/2021/10/IMG_1137-rotate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62" y="2426975"/>
            <a:ext cx="1353051" cy="20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www.vao-mos.info/wp-content/uploads/2021/10/IMG_114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96" y="2525750"/>
            <a:ext cx="1244990" cy="183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63" y="344557"/>
            <a:ext cx="4297680" cy="773723"/>
          </a:xfrm>
        </p:spPr>
        <p:txBody>
          <a:bodyPr>
            <a:normAutofit/>
          </a:bodyPr>
          <a:lstStyle/>
          <a:p>
            <a:r>
              <a:rPr lang="ru-RU" sz="1600" dirty="0"/>
              <a:t>К</a:t>
            </a:r>
            <a:r>
              <a:rPr lang="ru-RU" sz="1600" dirty="0" smtClean="0"/>
              <a:t>онкурс </a:t>
            </a:r>
            <a:r>
              <a:rPr lang="ru-RU" sz="1600" dirty="0"/>
              <a:t>детских рисунков «Мой город мой район»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305" y="1540411"/>
            <a:ext cx="4382086" cy="3425483"/>
          </a:xfrm>
        </p:spPr>
        <p:txBody>
          <a:bodyPr>
            <a:normAutofit/>
          </a:bodyPr>
          <a:lstStyle/>
          <a:p>
            <a:pPr marL="90000" indent="360000" algn="just"/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Победителям и призёрам традиционного конкурса детских рисунков «Мой город мой район», организованного аппаратом Совета депутатов 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МО Северное Измайлово,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вручили грамоты и подарки, а также преподнесли сюрприз — весёлое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представление.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На конкурс было заявлено более 120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рисунков. Практически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все они могли претендовать на победу, потому что были выполнены с фантазией и любовью. Но по итогам творческого соревнования лучшими названы </a:t>
            </a:r>
            <a:r>
              <a:rPr lang="ru-RU" sz="13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Теона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</a:t>
            </a:r>
            <a:r>
              <a:rPr lang="ru-RU" sz="13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Цанава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и Александр </a:t>
            </a:r>
            <a:r>
              <a:rPr lang="ru-RU" sz="13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Карасов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-5865062" y="347848"/>
            <a:ext cx="1967210" cy="23756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https://www.vao-mos.info/wp-content/uploads/2021/11/IMG_0893-sca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1" y="157019"/>
            <a:ext cx="4396153" cy="229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теона цана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2" y="2500530"/>
            <a:ext cx="4396153" cy="257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53" y="61877"/>
            <a:ext cx="4475748" cy="880024"/>
          </a:xfrm>
        </p:spPr>
        <p:txBody>
          <a:bodyPr>
            <a:noAutofit/>
          </a:bodyPr>
          <a:lstStyle/>
          <a:p>
            <a:pPr algn="just" fontAlgn="base"/>
            <a:r>
              <a:rPr lang="ru-RU" sz="1800" dirty="0"/>
              <a:t>Пациенты Детской больницы Святого Владимира получили </a:t>
            </a:r>
            <a:r>
              <a:rPr lang="ru-RU" sz="1800" dirty="0" smtClean="0"/>
              <a:t>подарки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" y="1148157"/>
            <a:ext cx="4396903" cy="3898232"/>
          </a:xfrm>
        </p:spPr>
        <p:txBody>
          <a:bodyPr>
            <a:noAutofit/>
          </a:bodyPr>
          <a:lstStyle/>
          <a:p>
            <a:pPr indent="360000" algn="just"/>
            <a:endParaRPr lang="ru-RU" sz="1300" dirty="0" smtClean="0">
              <a:latin typeface="Raleway" panose="020B0604020202020204" charset="-52"/>
            </a:endParaRPr>
          </a:p>
          <a:p>
            <a:pPr marL="90000" indent="36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ходе акции «Коробка храбрости», организованной партией «Единая Россия», депутаты-единороссы Северного Измайлова собирали подарки — небольшие игрушки, книжки и предметы для творчества, наполняя ими волшебную коробку.</a:t>
            </a:r>
          </a:p>
          <a:p>
            <a:pPr marL="90000" indent="36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Эти подарки — призы за смелость, которые помогают сдержать или высушить детские слезы в процедурных кабинетах и на осмотрах врачей в клиниках, где лечатся маленькие пациенты.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</p:txBody>
      </p:sp>
      <p:pic>
        <p:nvPicPr>
          <p:cNvPr id="14338" name="Picture 2" descr="https://www.vao-mos.info/wp-content/uploads/2021/11/259476552_407263781040963_251203568773748171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397" y="61878"/>
            <a:ext cx="3541781" cy="434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1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378135"/>
            <a:ext cx="4303867" cy="51564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Raleway" panose="020B0604020202020204" charset="-52"/>
              </a:rPr>
              <a:t>День </a:t>
            </a:r>
            <a:r>
              <a:rPr lang="ru-RU" sz="1800" dirty="0">
                <a:latin typeface="Raleway" panose="020B0604020202020204" charset="-52"/>
              </a:rPr>
              <a:t>воинской славы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629" y="1471290"/>
            <a:ext cx="4368484" cy="3258839"/>
          </a:xfrm>
        </p:spPr>
        <p:txBody>
          <a:bodyPr>
            <a:normAutofit/>
          </a:bodyPr>
          <a:lstStyle/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Почтили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память героев — защитников столицы в годы Великой Отечественной войны. В день воинской славы 5 декабря, установленный в честь начала контрнаступления Красной Армии в битве под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Москвой.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После митинга у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стелы Соловецким юнгам зажгли десятки свечей, минутой молчания отдали дань памяти погибшим, затем возложили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цветы. </a:t>
            </a:r>
            <a:endParaRPr lang="ru-RU" sz="13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 descr="память геро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46" y="-63040"/>
            <a:ext cx="4320491" cy="24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vao-mos.info/wp-content/uploads/2021/12/karl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1" y="2497015"/>
            <a:ext cx="4459460" cy="264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89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43" y="70338"/>
            <a:ext cx="4290646" cy="604911"/>
          </a:xfrm>
        </p:spPr>
        <p:txBody>
          <a:bodyPr>
            <a:noAutofit/>
          </a:bodyPr>
          <a:lstStyle/>
          <a:p>
            <a:r>
              <a:rPr lang="ru-RU" sz="1800" dirty="0" smtClean="0"/>
              <a:t>Международный день инвалидов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03.12.2021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817" y="1275062"/>
            <a:ext cx="4295539" cy="3038621"/>
          </a:xfrm>
        </p:spPr>
        <p:txBody>
          <a:bodyPr>
            <a:normAutofit/>
          </a:bodyPr>
          <a:lstStyle/>
          <a:p>
            <a:pPr indent="360000" algn="just" fontAlgn="base"/>
            <a:endParaRPr lang="ru-RU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Продуктовые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наборы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вручили инвалидам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Северного Измайлова во время благотворительной акции, приуроченной к Международному дню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инвалидов.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360000" algn="just" fontAlgn="base"/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На мероприятие, организатором которого выступил аппарат Совета депутатов муниципального округа Северное Измайлово, были приглашены члены районного общества инвалидов. </a:t>
            </a:r>
          </a:p>
        </p:txBody>
      </p:sp>
      <p:pic>
        <p:nvPicPr>
          <p:cNvPr id="16386" name="Picture 2" descr="продуктовые наб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36" y="900332"/>
            <a:ext cx="4403187" cy="308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1" y="298071"/>
            <a:ext cx="4355114" cy="1058779"/>
          </a:xfrm>
        </p:spPr>
        <p:txBody>
          <a:bodyPr>
            <a:normAutofit/>
          </a:bodyPr>
          <a:lstStyle/>
          <a:p>
            <a:r>
              <a:rPr lang="ru-RU" sz="1400" dirty="0"/>
              <a:t>Детей с ограниченными возможностями и их родителей </a:t>
            </a:r>
            <a:r>
              <a:rPr lang="ru-RU" sz="1400" dirty="0" smtClean="0"/>
              <a:t>поздравили </a:t>
            </a:r>
            <a:r>
              <a:rPr lang="ru-RU" sz="1400" dirty="0"/>
              <a:t>с наступающим Новым годом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365" y="1553792"/>
            <a:ext cx="4448783" cy="3121336"/>
          </a:xfrm>
        </p:spPr>
        <p:txBody>
          <a:bodyPr>
            <a:normAutofit/>
          </a:bodyPr>
          <a:lstStyle/>
          <a:p>
            <a:pPr marL="90000" indent="360000" algn="just" fontAlgn="base"/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Детей с ограниченными возможностями и их родителей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поздравили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 наступающим Новым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годом. </a:t>
            </a: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Пожелали,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чтобы праздник принёс всем счастья, здоровья, благополучия и, как полагается Новому году — сказочного настроения.</a:t>
            </a: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Детям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были вручены билеты на праздничное представление — ёлку Совета депутатов муниципального округа Северное Измайлово  — и сладкие подарки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799010" y="1797332"/>
            <a:ext cx="662074" cy="37588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19458" name="Picture 2" descr="https://www.vao-mos.info/wp-content/uploads/2021/12/invalid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75" y="110002"/>
            <a:ext cx="2743203" cy="32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www.vao-mos.info/wp-content/uploads/2021/12/egoro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75" y="2732887"/>
            <a:ext cx="1938803" cy="24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детей с ограниченными возможностя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558" y="3088678"/>
            <a:ext cx="2241313" cy="19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304800" y="1416643"/>
            <a:ext cx="8560340" cy="3252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Уважаемые депутаты! Уважаемые коллеги! </a:t>
            </a:r>
            <a:br>
              <a:rPr lang="ru" sz="21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21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Уважаемые Жители муниципального округа!</a:t>
            </a:r>
            <a:endParaRPr sz="21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445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1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Сегодня представляется отчет о деятельности главы муниципального округа и деятельности аппарата Совета депутатов муниципального округа Северное Измайлово за </a:t>
            </a:r>
            <a:r>
              <a:rPr lang="ru" sz="21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21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год.</a:t>
            </a:r>
            <a:endParaRPr sz="21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445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1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Все полномочия осуществляются в соответствии с Конституцией Российской Федерации, федеральным законодательством, законодательством города Москвы, Уставом муниципального округа Северное Измайлово и иными муниципальными правовыми актами.</a:t>
            </a:r>
            <a:endParaRPr sz="21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09" y="245164"/>
            <a:ext cx="4429613" cy="828262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Подарки ветеранам </a:t>
            </a:r>
            <a:r>
              <a:rPr lang="ru-RU" dirty="0" smtClean="0"/>
              <a:t>к Новому </a:t>
            </a:r>
            <a:r>
              <a:rPr lang="ru-RU" dirty="0"/>
              <a:t>году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43789"/>
            <a:ext cx="4482622" cy="3306966"/>
          </a:xfrm>
        </p:spPr>
        <p:txBody>
          <a:bodyPr>
            <a:normAutofit/>
          </a:bodyPr>
          <a:lstStyle/>
          <a:p>
            <a:pPr marL="90000" indent="360000"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Новогодние подарки ветеранам Великой Отечественной войны, проживающим в районе Северное Измайлово, вручали депутаты Совета депутатов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муниципального округа Северное Измайлово.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В рамках акции «С Новым годом, ветеран!», инициированной партией «Единая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Россия».</a:t>
            </a:r>
          </a:p>
          <a:p>
            <a:pPr marL="90000" indent="360000"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Навестили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пожилых людей, тепло поздравили их с наступающим праздником, пожелали здоровья и долгих лет жизни.</a:t>
            </a:r>
          </a:p>
        </p:txBody>
      </p:sp>
      <p:pic>
        <p:nvPicPr>
          <p:cNvPr id="20482" name="Picture 2" descr="подарки ветерана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34" y="130630"/>
            <a:ext cx="3481754" cy="21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www.vao-mos.info/wp-content/uploads/2021/12/serge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18" y="2401063"/>
            <a:ext cx="2828770" cy="268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5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22" y="304114"/>
            <a:ext cx="4045374" cy="662168"/>
          </a:xfrm>
        </p:spPr>
        <p:txBody>
          <a:bodyPr>
            <a:normAutofit/>
          </a:bodyPr>
          <a:lstStyle/>
          <a:p>
            <a:pPr algn="just"/>
            <a:r>
              <a:rPr lang="ru-RU" sz="1500" dirty="0" smtClean="0"/>
              <a:t>Ёлка в Северном Измайлово </a:t>
            </a:r>
            <a:r>
              <a:rPr lang="ru-RU" sz="1600" dirty="0">
                <a:latin typeface="Raleway" panose="020B0604020202020204" charset="-52"/>
              </a:rPr>
              <a:t>26.12.2021</a:t>
            </a:r>
            <a:br>
              <a:rPr lang="ru-RU" sz="1600" dirty="0">
                <a:latin typeface="Raleway" panose="020B0604020202020204" charset="-52"/>
              </a:rPr>
            </a:br>
            <a:endParaRPr lang="ru-RU" sz="1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953311"/>
            <a:ext cx="4513634" cy="4001310"/>
          </a:xfrm>
        </p:spPr>
        <p:txBody>
          <a:bodyPr>
            <a:noAutofit/>
          </a:bodyPr>
          <a:lstStyle/>
          <a:p>
            <a:pPr indent="360000" algn="just" fontAlgn="base"/>
            <a:endParaRPr lang="ru-RU" sz="1200" b="1" dirty="0" smtClean="0">
              <a:latin typeface="Raleway" panose="020B0604020202020204" charset="-52"/>
            </a:endParaRP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Детвора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обрадовалась встрече с новогодними персонажами, которую для них организовал Совет депутатов 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муниципального округа Северное Измайлово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на дворовой площадке у дома 22 на улице Никитинская. </a:t>
            </a:r>
            <a:endParaRPr lang="ru-RU" sz="1300" dirty="0" smtClean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360000" algn="just" fontAlgn="base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Праздничное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мероприятие в преддверии Нового года получилось очень ярким, весёлым, запоминающимся. Причём, не только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сладкими подарками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 Главное, для собравшихся приготовили шуточную программу с конкурсами и хороводами, которую провели аниматоры, наряженные в костюмы Деда Мороза, Снегурочки, главного символа любого новогоднего праздника — ёлки и неугомонных троллей. Сказочные лесные персонажи пытались помешать всеобщему веселью и встрече с зимним волшебником — Дедом Морозом, но их «коварные замыслы» были забавными и ничего кроме весёлых улыбок не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вызывали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</p:txBody>
      </p:sp>
      <p:pic>
        <p:nvPicPr>
          <p:cNvPr id="17410" name="Picture 2" descr="https://www.vao-mos.info/wp-content/uploads/2021/12/elk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01" y="352238"/>
            <a:ext cx="1842550" cy="149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vao-mos.info/wp-content/uploads/2021/12/elk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38" y="153751"/>
            <a:ext cx="2569489" cy="199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vao-mos.info/wp-content/uploads/2021/12/elka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84" y="2324368"/>
            <a:ext cx="2233516" cy="20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www.vao-mos.info/wp-content/uploads/2021/12/elka1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40" y="2264836"/>
            <a:ext cx="2200971" cy="219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27" y="171880"/>
            <a:ext cx="4413871" cy="625642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42-я годовщина ввода </a:t>
            </a:r>
            <a:r>
              <a:rPr lang="ru-RU" sz="1400" dirty="0"/>
              <a:t>Советских войск в </a:t>
            </a:r>
            <a:r>
              <a:rPr lang="ru-RU" sz="1400" dirty="0" smtClean="0"/>
              <a:t>Афганистан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27.12.2021</a:t>
            </a:r>
            <a:b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627" y="1352625"/>
            <a:ext cx="4296993" cy="3432506"/>
          </a:xfrm>
        </p:spPr>
        <p:txBody>
          <a:bodyPr>
            <a:normAutofit/>
          </a:bodyPr>
          <a:lstStyle/>
          <a:p>
            <a:pPr indent="360000" algn="just"/>
            <a:endParaRPr lang="ru-RU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360000"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42-ю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годовщину ввода Советских войск в Афганистан отметили в Северном Измайлове. Минутой молчания и возложением цветов к памятному камню на улице Константина Федина глава 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  <a:hlinkClick r:id="rId2"/>
              </a:rPr>
              <a:t>муниципального округа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 Александр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Сергеев, 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депутаты Совета депутатов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и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жители района почтили память погибших солдат — участников военного конфликта в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Демократической Республике Афганистан.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 торжественной церемонии также принял участие глава управы района Дмитрий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Дятленко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</a:t>
            </a:r>
          </a:p>
        </p:txBody>
      </p:sp>
      <p:pic>
        <p:nvPicPr>
          <p:cNvPr id="18436" name="Picture 4" descr="https://www.vao-mos.info/wp-content/uploads/2021/12/DSC_5213-sca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82" y="88042"/>
            <a:ext cx="4104486" cy="26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www.vao-mos.info/wp-content/uploads/2021/12/DSC_5280-sca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52" y="3059723"/>
            <a:ext cx="1920782" cy="19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www.vao-mos.info/wp-content/uploads/2021/12/DSC_5253-sca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80" y="3059723"/>
            <a:ext cx="2150328" cy="19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000" y="226881"/>
            <a:ext cx="3161356" cy="804397"/>
          </a:xfrm>
        </p:spPr>
        <p:txBody>
          <a:bodyPr/>
          <a:lstStyle/>
          <a:p>
            <a:r>
              <a:rPr lang="ru-RU" dirty="0" smtClean="0"/>
              <a:t>Ёлка желаний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337" y="1203158"/>
            <a:ext cx="4383786" cy="3671350"/>
          </a:xfrm>
        </p:spPr>
        <p:txBody>
          <a:bodyPr>
            <a:normAutofit/>
          </a:bodyPr>
          <a:lstStyle/>
          <a:p>
            <a:pPr marL="90000" indent="36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Новогодние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желания детей, которые они высказали в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ходе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масштабной благотворительной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акции «Ёлка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желаний»,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исполнили вместе с  депутатами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Совета депутатов муниципального округа Северное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Измайлово.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360000" algn="just"/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Дети с ограниченными возможностями здоровья, с инвалидностью, дети-сироты и дети, оставшиеся без попечения родителей в возрасте от 3 до 17 лет включительно, а также некоторые другие категории граждан РФ могли участвовать в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акции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«Ёлка желаний», организованной партией «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Единая Россия».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  <a:p>
            <a:pPr marL="90000" indent="360000" algn="just"/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Девочка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Ксюша давно мечтала о том, чтобы они вместе с сестрой могли кататься на коньках.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Взяв на себя роль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Деда Мороза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подарил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детям спортивный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инвентарь(коньки). </a:t>
            </a:r>
            <a:endParaRPr lang="ru-RU" sz="1300" dirty="0">
              <a:solidFill>
                <a:schemeClr val="accent1">
                  <a:lumMod val="75000"/>
                </a:schemeClr>
              </a:solidFill>
              <a:latin typeface="Raleway" panose="020B060402020202020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75" y="481263"/>
            <a:ext cx="2844069" cy="38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95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>
            <a:spLocks noGrp="1"/>
          </p:cNvSpPr>
          <p:nvPr>
            <p:ph type="body" idx="1"/>
          </p:nvPr>
        </p:nvSpPr>
        <p:spPr>
          <a:xfrm>
            <a:off x="438750" y="1634925"/>
            <a:ext cx="82665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Заседания Совета депутатов</a:t>
            </a:r>
            <a:endParaRPr sz="1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За отчетный период было подготовлено и проведено </a:t>
            </a:r>
            <a:r>
              <a:rPr lang="ru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11</a:t>
            </a:r>
            <a:r>
              <a:rPr lang="ru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заседаний Совета депутатов, из которых</a:t>
            </a:r>
            <a:r>
              <a:rPr lang="ru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1 </a:t>
            </a:r>
            <a:r>
              <a:rPr lang="ru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было внеочередным. </a:t>
            </a:r>
            <a:r>
              <a:rPr lang="ru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ходе заседаний было принято </a:t>
            </a:r>
            <a:r>
              <a:rPr lang="ru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90</a:t>
            </a:r>
            <a:r>
              <a:rPr lang="ru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решение Совета депутатов.</a:t>
            </a:r>
            <a:endParaRPr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Явка депутатов была надлежащей.</a:t>
            </a:r>
            <a:endParaRPr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Заседания Совета депутатов проводились в соответствии с утвержденным Регламентом, планом работы на квартал и повесткой дня. Согласно принятым решениям контролировался ход и степень их исполнения.</a:t>
            </a:r>
            <a:endParaRPr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21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>
            <a:spLocks noGrp="1"/>
          </p:cNvSpPr>
          <p:nvPr>
            <p:ph type="body" idx="1"/>
          </p:nvPr>
        </p:nvSpPr>
        <p:spPr>
          <a:xfrm>
            <a:off x="402950" y="1604350"/>
            <a:ext cx="8266500" cy="32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Решения Совета депутатов регулярно направлялись в Регистр муниципальных нормативных правовых актов города Москвы, публиковались в бюллетене «Московский муниципальный вестник», а также размещались на официальном сайте органов местного самоуправления муниципального округа Северное Измайлово</a:t>
            </a:r>
            <a:r>
              <a:rPr lang="ru" sz="2200" b="1" u="sng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2200" u="sng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www.sev-izm.ru</a:t>
            </a:r>
            <a:r>
              <a:rPr lang="ru" sz="22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Информация о проведенных заседаниях, а также о работе Совета депутатов публиковалась в интернет-газете «Сокольники и весь Восточный округ».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Сайт органов местного самоуправления муниципального округа Северное Измайлово</a:t>
            </a:r>
            <a:r>
              <a:rPr lang="ru" sz="2200" dirty="0">
                <a:solidFill>
                  <a:schemeClr val="accent1">
                    <a:lumMod val="75000"/>
                  </a:schemeClr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" sz="2200" u="sng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www.sev-izm.ru</a:t>
            </a:r>
            <a:r>
              <a:rPr lang="ru" sz="22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, наряду с интернет газетой «Сокольники и весь Восточный округ» и бюллетенем «Московский муниципальный вестник», в </a:t>
            </a:r>
            <a:r>
              <a:rPr lang="ru" sz="22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22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году был основным средством массовой информации для жителей округа, на нем своевременно размещалась актуальная информация Совета депутатов и новости округа.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>
            <a:spLocks noGrp="1"/>
          </p:cNvSpPr>
          <p:nvPr>
            <p:ph type="body" idx="1"/>
          </p:nvPr>
        </p:nvSpPr>
        <p:spPr>
          <a:xfrm>
            <a:off x="438750" y="1618800"/>
            <a:ext cx="82665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34290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году на заседаниях Совета депутатов муниципального округа Северное Измайлово особое внимание было уделено вопросам, рассмотрение которых связано с реализацией переданных полномочий в соответствии с законами города Москвы от 11 июля 2012 года № 39 «О наделении органов местного самоуправления муниципальных округов в городе Москве отдельными полномочиями города Москвы» и от 16 декабря 2015 года № 72 «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О наделении органов местного самоуправления внутригородских муниципальных образований в городе Москве отдельными полномочиями города Москвы в сфере организации и проведения капитального ремонта общего имущества в многоквартирных домах в рамках реализации региональной программы капитального ремонта общего имущества в многоквартирных домах на территории города Москвы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».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>
            <a:spLocks noGrp="1"/>
          </p:cNvSpPr>
          <p:nvPr>
            <p:ph type="body" idx="1"/>
          </p:nvPr>
        </p:nvSpPr>
        <p:spPr>
          <a:xfrm>
            <a:off x="438750" y="1620425"/>
            <a:ext cx="8266500" cy="29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отчетном году на заседаниях Совета депутатов заслушаны отчеты главы управы района, а также информация руководителей МФЦ района Северное Измайлово, ГБУ «Жилищник района Северное Измайлово», ТЦСО «Восточное Измайлово» о работе филиала Северное Измайлово, руководителей детских и взрослых поликлиник, обслуживающих население нашего района, руководителя ГБУ «Досуговый Центр «Юность». 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Ежеквартально депутатами прорабатывался и согласовывался сводный районной ежеквартальный план по досуговой, социально-воспитательной, физкультурно-оздоровительной и спортивной работе с населением по месту жительства.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342900" algn="just" rtl="0">
              <a:spcBef>
                <a:spcPts val="12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body" idx="1"/>
          </p:nvPr>
        </p:nvSpPr>
        <p:spPr>
          <a:xfrm>
            <a:off x="438750" y="1618800"/>
            <a:ext cx="82665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Рабочая группа Совета депутатов проводила мониторинги ярмарок выходного дня в районе Северное Измайлово, согласно утвержденному графику, также Советом депутатов было согласовано место размещения ярмарки выходного дня на территории района Северное Измайлово в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2022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году.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декабре ушедшего года, рассмотрев поступившие обращения главы управы района Северное Измайлово города Москвы Дятленко Дмитрия Дмитриевича, Совет депутатов утвердил план дополнительных мероприятий по социально-экономическому развитию района Северное Измайлово на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2022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год.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>
            <a:spLocks noGrp="1"/>
          </p:cNvSpPr>
          <p:nvPr>
            <p:ph type="body" idx="1"/>
          </p:nvPr>
        </p:nvSpPr>
        <p:spPr>
          <a:xfrm>
            <a:off x="438750" y="1618800"/>
            <a:ext cx="82665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Уважаемые коллеги,</a:t>
            </a:r>
            <a:endParaRPr sz="1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уважаемые жители муниципального округа!</a:t>
            </a:r>
            <a:endParaRPr sz="1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Подводя итоги прошедшего периода, мне хотелось бы сказать слова искренней признательности и благодарности каждому из депутатов Совета депутатов, Дмитрию Дмитриевичу Дятленко - главе управы района Северное Измайлово, всем руководителям организаций и учреждений района за сотрудничество, сотрудникам аппарата Совета депутатов за хорошую работу, а также жителям района за активное участие в публичных слушаниях, в различных мероприятиях и взаимодействие с депутатами Совета депутатов.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Благодарю за внимание!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392225" y="1624875"/>
            <a:ext cx="8274000" cy="30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64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Кадровая работа в аппарате Совета депутатов муниципального округа Северное Измайлово в </a:t>
            </a:r>
            <a:r>
              <a:rPr lang="ru" sz="6400" b="1" dirty="0" smtClea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64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году</a:t>
            </a:r>
            <a:endParaRPr sz="64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настоящее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время фактическая численность сотрудников аппарата Совета депутатов составляет 4 человека, из них муниципальных служащих – 4 единицы, что соответствует утвержденной решением Совета депутатов структуре и штатному расписанию аппарата Совета депутатов.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Образовательный уровень сотрудников достаточно высокий, все муниципальные служащие имеют высшее образование (юридическое, экономическое и техническое).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445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Все основные и дополнительные государственные гарантии предоставлялись муниципальным служащим в полном объеме в соответствии с федеральным законодательством и законодательством города Москвы.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just" rtl="0">
              <a:spcBef>
                <a:spcPts val="1200"/>
              </a:spcBef>
              <a:spcAft>
                <a:spcPts val="0"/>
              </a:spcAft>
              <a:buNone/>
            </a:pPr>
            <a:endParaRPr sz="595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44500" algn="just" rtl="0">
              <a:spcBef>
                <a:spcPts val="1200"/>
              </a:spcBef>
              <a:spcAft>
                <a:spcPts val="0"/>
              </a:spcAft>
              <a:buNone/>
            </a:pPr>
            <a:endParaRPr sz="595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1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>
            <a:spLocks noGrp="1"/>
          </p:cNvSpPr>
          <p:nvPr>
            <p:ph type="body" idx="4294967295"/>
          </p:nvPr>
        </p:nvSpPr>
        <p:spPr>
          <a:xfrm>
            <a:off x="3970075" y="318225"/>
            <a:ext cx="4914900" cy="43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Отчет главы </a:t>
            </a:r>
            <a:b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муниципального округа </a:t>
            </a:r>
            <a:b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2724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Северное Измайлово</a:t>
            </a:r>
            <a:endParaRPr sz="623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16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за </a:t>
            </a:r>
            <a:r>
              <a:rPr lang="ru" sz="1716" b="1" dirty="0" smtClea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2021 год</a:t>
            </a:r>
            <a:endParaRPr sz="1716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16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Доклад</a:t>
            </a:r>
            <a:endParaRPr sz="1516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Кадровая работа в аппарате Совета депутатов муниципального округа Северное Измайлово в </a:t>
            </a:r>
            <a:r>
              <a:rPr lang="ru" sz="14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году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Работа по организации деятельности призывной комиссии района Северное Измайлово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982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оказанию муниципальных услуг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Прием населения 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Бюджет муниципального округа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Местные праздничные и иные мероприятия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56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231"/>
              <a:buFont typeface="Raleway"/>
              <a:buChar char="●"/>
            </a:pP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Заседания Совета депутатов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220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4378"/>
              <a:buFont typeface="Raleway"/>
              <a:buChar char="●"/>
            </a:pPr>
            <a:r>
              <a:rPr lang="ru" sz="1400" b="1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Итоги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/>
          </a:p>
        </p:txBody>
      </p:sp>
      <p:pic>
        <p:nvPicPr>
          <p:cNvPr id="256" name="Google Shape;25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9875"/>
            <a:ext cx="3926600" cy="317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435000" y="1439850"/>
            <a:ext cx="82740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Своевременно и в полном объеме в Департамент территориальных органов исполнительной власти города Москвы представлялись: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кадровые квартальные отчеты и кадровый годовой отчет, содержащие сведения о муниципальных служащих аппарата Совета депутатов, о должностях и вакансиях аппарата Совета депутатов, об изменении учетных данных лиц, включенных в реестр муниципальных служащих муниципального округа Северное Измайлово;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информация о ходе реализации мер по противодействию коррупции в органах местного самоуправления за 1,2, 3 и 4 кварталы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года;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- информация о процессе подготовки, переподготовки и повышения квалификации, лиц, замещающих муниципальные должности и должности муниципальной службы, за 1 и 2 полугодие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года;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435000" y="1980125"/>
            <a:ext cx="8274000" cy="25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444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установленные сроки всеми муниципальными служащими аппарата Совета депутатов, главой муниципального округа, а также депутатами Совета депутатов представлены сведения о своих доходах и принадлежащем им имуществе, включая данные о супруге и несовершеннолетних детях, а также данные о расходах. Информация размещена на официальном сайте органов местного самоуправления муниципального округа Северное Измайлово в сети Интернет.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123217" y="673338"/>
            <a:ext cx="5232554" cy="4552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400" b="1" dirty="0" smtClea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Работа по организации деятельности</a:t>
            </a:r>
            <a:r>
              <a:rPr lang="ru" sz="64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6400" b="1" dirty="0" smtClea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призывной комиссии района Северное Измайлово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6000" b="1" dirty="0" smtClea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000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соответствии с действующим законодательством глава муниципального округа возглавляет призывную комиссию района, утверждает ее персональный состав и организует ее работу. В 2021 году на территории нашего района была организована работа по призыву граждан в Вооруженные Силы Российской Федерации. Все мероприятия, связанные с призывом на военную службу, предусмотренные нормативными правовыми актами в области воинской обязанности, были выполнены районной призывной комиссией в установленные сроки.</a:t>
            </a:r>
            <a:endParaRPr sz="6000" dirty="0" smtClean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000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ходе весеннего и осеннего призыва было проведено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13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заседаний призывной комиссии, призван в войска </a:t>
            </a:r>
            <a:r>
              <a:rPr lang="ru" sz="6000" b="1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61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житель нашего района.</a:t>
            </a:r>
            <a:endParaRPr sz="6000" dirty="0" smtClean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0000" lvl="0" indent="450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Обязательное задание на призыв и отправку в войска граждан на военную службу в 2021 году </a:t>
            </a:r>
            <a:r>
              <a:rPr lang="ru" sz="6000" b="1" u="sng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выполнено в полном объеме</a:t>
            </a:r>
            <a:r>
              <a:rPr lang="ru" sz="6115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6115" dirty="0" smtClean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1600" dirty="0"/>
          </a:p>
        </p:txBody>
      </p:sp>
      <p:pic>
        <p:nvPicPr>
          <p:cNvPr id="1030" name="Picture 6" descr="фото призыв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1" y="1588168"/>
            <a:ext cx="3639806" cy="27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435000" y="1795075"/>
            <a:ext cx="82740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По оказанию муниципальных услуг</a:t>
            </a:r>
            <a:endParaRPr sz="15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44500" algn="just">
              <a:lnSpc>
                <a:spcPct val="100000"/>
              </a:lnSpc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В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2021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году за предоставлением муниципальной услуги «Выдача разрешения на вступление в брак лицам, достигшим возраста шестнадцати лет» в аппарат Совета депутатов поступило одно обращение. Данная муниципальная услуга оказана несовершеннолетним гражданам – жителям района Северное Измайлово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Горожаниной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 Анастасии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11.11.2004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года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рождения и Книге Артему 29.07.1998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года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рождения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-52"/>
              </a:rPr>
              <a:t>. </a:t>
            </a:r>
            <a:r>
              <a:rPr lang="ru" sz="15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Учитывая </a:t>
            </a: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уважительную причину – беременность, выдано постановление о разрешении на вступление в брак для предоставления в отделы ЗАГС.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445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Других обращений по оказанию муниципальных услуг в аппарат Совета депутатов не поступало.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435000" y="1795075"/>
            <a:ext cx="82740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4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Прием населения</a:t>
            </a:r>
            <a:endParaRPr sz="64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445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Еженедельно ведется прием населения и встреча с жителями, доводятся до сведения москвичей информация о деятельности органов местного самоуправления по решению вопросов местного значения и переданных государственных полномочий. Для организации приема населения утвержден соответствующий график (1-й понедельник 1-й четверг месяца).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445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На личный прием обращались жители по различным вопросам, чаще всего - по вопросам благоустройства, капитального ремонта жилых домов, уборки территории, по </a:t>
            </a:r>
            <a:r>
              <a:rPr lang="ru" sz="6000" dirty="0" smtClean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жилищным, юридическим </a:t>
            </a:r>
            <a:r>
              <a:rPr lang="ru" sz="6000" dirty="0">
                <a:solidFill>
                  <a:schemeClr val="accent1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и социальным вопросам.</a:t>
            </a:r>
            <a:endParaRPr sz="6000" dirty="0">
              <a:solidFill>
                <a:schemeClr val="accent1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7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2545</Words>
  <Application>Microsoft Office PowerPoint</Application>
  <PresentationFormat>Экран (16:9)</PresentationFormat>
  <Paragraphs>169</Paragraphs>
  <Slides>40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Raleway</vt:lpstr>
      <vt:lpstr>Lato</vt:lpstr>
      <vt:lpstr>Arial</vt:lpstr>
      <vt:lpstr>Streamline</vt:lpstr>
      <vt:lpstr>Отчет главы  муниципального округа  Северное Измайлово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памяти, посвященный дню вывода войск из Афганистана 17.02.2021</vt:lpstr>
      <vt:lpstr>С Днем защитника Отечества поздравили ветерана в Северном Измайлово</vt:lpstr>
      <vt:lpstr>«Коробка храбрости» 02.03.2021  </vt:lpstr>
      <vt:lpstr>С Днём Победы и праздником Светлой Пасхи поздравили ветеранов  </vt:lpstr>
      <vt:lpstr>Презентация PowerPoint</vt:lpstr>
      <vt:lpstr>Возложение цветов в День памяти и скорби в Северном Измайлове</vt:lpstr>
      <vt:lpstr>Акция «Семья помогает семье: готовимся к школе!» </vt:lpstr>
      <vt:lpstr>Праздник «Осень золотая»</vt:lpstr>
      <vt:lpstr>Выездное мероприятие, посвященное Дню муниципального образования. </vt:lpstr>
      <vt:lpstr>День учителя</vt:lpstr>
      <vt:lpstr>Конкурс детских рисунков «Мой город мой район»</vt:lpstr>
      <vt:lpstr>Пациенты Детской больницы Святого Владимира получили подарки</vt:lpstr>
      <vt:lpstr>День воинской славы</vt:lpstr>
      <vt:lpstr>Международный день инвалидов 03.12.2021 </vt:lpstr>
      <vt:lpstr>Детей с ограниченными возможностями и их родителей поздравили с наступающим Новым годом</vt:lpstr>
      <vt:lpstr>Подарки ветеранам к Новому году </vt:lpstr>
      <vt:lpstr>Ёлка в Северном Измайлово 26.12.2021 </vt:lpstr>
      <vt:lpstr>42-я годовщина ввода Советских войск в Афганистан 27.12.2021 </vt:lpstr>
      <vt:lpstr>Ёлка желаний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 муниципального округа  Северное Измайлово</dc:title>
  <cp:lastModifiedBy>RePack by Diakov</cp:lastModifiedBy>
  <cp:revision>105</cp:revision>
  <dcterms:modified xsi:type="dcterms:W3CDTF">2022-01-17T10:30:24Z</dcterms:modified>
</cp:coreProperties>
</file>